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>
                <a:solidFill>
                  <a:srgbClr val="FFFFFF"/>
                </a:solidFill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从下面看蓝天下的热气球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从上面看热气球顶部的特写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从下面看蓝天下的热气球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从下面看蓝天下的热气球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从上面看热气球顶部的特写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从下面看热气球的特写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从下面看蓝天下的热气球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4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4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5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53.png"/><Relationship Id="rId6" Type="http://schemas.openxmlformats.org/officeDocument/2006/relationships/hyperlink" Target="mailto:zhouqiaoli@xsyxsc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ales-nesetril-Im7lZjxeLhg-unsplash.jpg" descr="ales-nesetril-Im7lZjxeLhg-unsplash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00" t="0" r="300" b="0"/>
          <a:stretch>
            <a:fillRect/>
          </a:stretch>
        </p:blipFill>
        <p:spPr>
          <a:xfrm>
            <a:off x="-23273" y="-4419"/>
            <a:ext cx="24430403" cy="17401378"/>
          </a:xfrm>
          <a:prstGeom prst="rect">
            <a:avLst/>
          </a:prstGeom>
        </p:spPr>
      </p:pic>
      <p:sp>
        <p:nvSpPr>
          <p:cNvPr id="152" name="从无到有搭建自研前端监控系统…"/>
          <p:cNvSpPr txBox="1"/>
          <p:nvPr>
            <p:ph type="title"/>
          </p:nvPr>
        </p:nvSpPr>
        <p:spPr>
          <a:xfrm>
            <a:off x="400881" y="10224534"/>
            <a:ext cx="13777805" cy="2914843"/>
          </a:xfrm>
          <a:prstGeom prst="rect">
            <a:avLst/>
          </a:prstGeom>
        </p:spPr>
        <p:txBody>
          <a:bodyPr/>
          <a:lstStyle/>
          <a:p>
            <a:pPr defTabSz="2121354">
              <a:defRPr spc="-156" sz="7830"/>
            </a:pPr>
            <a:r>
              <a:t>从无到有搭建自研前端监控系统</a:t>
            </a:r>
          </a:p>
          <a:p>
            <a:pPr defTabSz="718184">
              <a:lnSpc>
                <a:spcPct val="100000"/>
              </a:lnSpc>
              <a:defRPr spc="0" sz="3045"/>
            </a:pPr>
          </a:p>
          <a:p>
            <a:pPr defTabSz="718184">
              <a:lnSpc>
                <a:spcPct val="100000"/>
              </a:lnSpc>
              <a:defRPr spc="0" sz="3045"/>
            </a:pPr>
            <a:r>
              <a:t>兴盛优选前端效能团队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统一三端上报规范，目前棱镜平台提供微信、Web、App…"/>
          <p:cNvSpPr txBox="1"/>
          <p:nvPr/>
        </p:nvSpPr>
        <p:spPr>
          <a:xfrm>
            <a:off x="1599694" y="1856115"/>
            <a:ext cx="8229601" cy="2124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  <a:r>
              <a:t>统一三端上报规范，目前棱镜平台提供微信、Web、App</a:t>
            </a:r>
          </a:p>
          <a:p>
            <a:pPr algn="l">
              <a:lnSpc>
                <a:spcPct val="120000"/>
              </a:lnSpc>
            </a:pPr>
            <a:r>
              <a:rPr>
                <a:solidFill>
                  <a:srgbClr val="FFFFFF"/>
                </a:solidFill>
              </a:rPr>
              <a:t>三端数据采集的SDK，SDK上报的数据我们称为</a:t>
            </a:r>
            <a:r>
              <a:t> </a:t>
            </a:r>
            <a:r>
              <a:rPr b="1" sz="3000">
                <a:solidFill>
                  <a:schemeClr val="accent5"/>
                </a:solidFill>
              </a:rPr>
              <a:t>源数据</a:t>
            </a:r>
            <a:r>
              <a:rPr>
                <a:solidFill>
                  <a:srgbClr val="FFFFFF"/>
                </a:solidFill>
              </a:rPr>
              <a:t>，基本全部涵盖了棱镜平台的数据场景和需求</a:t>
            </a:r>
          </a:p>
        </p:txBody>
      </p:sp>
      <p:pic>
        <p:nvPicPr>
          <p:cNvPr id="232" name="carbon (4).png" descr="carbon (4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22275" y="946150"/>
            <a:ext cx="8229601" cy="118237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数据上报规范"/>
          <p:cNvSpPr txBox="1"/>
          <p:nvPr/>
        </p:nvSpPr>
        <p:spPr>
          <a:xfrm>
            <a:off x="16565525" y="12347571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数据上报规范</a:t>
            </a:r>
          </a:p>
        </p:txBody>
      </p:sp>
      <p:sp>
        <p:nvSpPr>
          <p:cNvPr id="234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前端SDK数据采集"/>
          <p:cNvSpPr txBox="1"/>
          <p:nvPr/>
        </p:nvSpPr>
        <p:spPr>
          <a:xfrm>
            <a:off x="1448100" y="691938"/>
            <a:ext cx="31028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前端SDK数据采集</a:t>
            </a:r>
          </a:p>
        </p:txBody>
      </p:sp>
      <p:sp>
        <p:nvSpPr>
          <p:cNvPr id="236" name="椭圆形"/>
          <p:cNvSpPr/>
          <p:nvPr/>
        </p:nvSpPr>
        <p:spPr>
          <a:xfrm>
            <a:off x="2604359" y="4732738"/>
            <a:ext cx="6701304" cy="6970424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37" name="微信 (3).png" descr="微信 (3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03847" y="6154285"/>
            <a:ext cx="1148862" cy="1148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h5-qudao (1).png" descr="h5-qudao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51026" y="7385309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web2.png" descr="web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83510" y="9358217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flutter.png" descr="flutte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06963" y="6157215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app.png" descr="app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9598" y="8117799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安卓.png" descr="安卓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408336" y="5604321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OS.png" descr="IOS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312455" y="8117799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carbon (9).png" descr="carbon (9).png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234737" y="572291"/>
            <a:ext cx="9695531" cy="12571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" name="SDK的接入"/>
          <p:cNvSpPr txBox="1"/>
          <p:nvPr/>
        </p:nvSpPr>
        <p:spPr>
          <a:xfrm>
            <a:off x="1448100" y="691938"/>
            <a:ext cx="22849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SDK的接入</a:t>
            </a:r>
          </a:p>
        </p:txBody>
      </p:sp>
      <p:sp>
        <p:nvSpPr>
          <p:cNvPr id="248" name="目前我们采用的是带有一点侵入性的方式来采集数据，调用方需要安装我们数据采集SDK，然后进行一定的配置。"/>
          <p:cNvSpPr txBox="1"/>
          <p:nvPr/>
        </p:nvSpPr>
        <p:spPr>
          <a:xfrm>
            <a:off x="1721461" y="1494203"/>
            <a:ext cx="10211597" cy="116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目前我们采用的是带有一点侵入性的方式来采集数据，调用方需要安装我们数据采集SDK，然后进行一定的配置。</a:t>
            </a:r>
          </a:p>
        </p:txBody>
      </p:sp>
      <p:pic>
        <p:nvPicPr>
          <p:cNvPr id="249" name="carbon (10).png" descr="carbon (10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9864" y="2082629"/>
            <a:ext cx="13226808" cy="9550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数据上报"/>
          <p:cNvSpPr txBox="1"/>
          <p:nvPr/>
        </p:nvSpPr>
        <p:spPr>
          <a:xfrm>
            <a:off x="1448100" y="691938"/>
            <a:ext cx="19006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数据上报</a:t>
            </a:r>
          </a:p>
        </p:txBody>
      </p:sp>
      <p:pic>
        <p:nvPicPr>
          <p:cNvPr id="253" name="r接口上报.png" descr="r接口上报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3138" y="2805129"/>
            <a:ext cx="19077724" cy="616976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数据接口上报"/>
          <p:cNvSpPr txBox="1"/>
          <p:nvPr/>
        </p:nvSpPr>
        <p:spPr>
          <a:xfrm>
            <a:off x="11372850" y="9126556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数据接口上报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由用户在前端触发的数以亿计源数据，如何才能抗住这种量级的接口调用呢？日志接收服务完全是NodeJs所编写的，承担着日志接收、数据转存、数据拦截、推送报警等任务，采用多节点协调部署，通过CLB来实现负载均衡。"/>
          <p:cNvSpPr txBox="1"/>
          <p:nvPr/>
        </p:nvSpPr>
        <p:spPr>
          <a:xfrm>
            <a:off x="1490660" y="1852070"/>
            <a:ext cx="8720267" cy="2037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由用户在前端触发的数以亿计源数据，如何才能抗住这种量级的接口调用呢？日志接收服务完全是NodeJs所编写的，承担着日志接收、数据转存、数据拦截、推送报警等任务，采用多节点协调部署，通过CLB来实现负载均衡。</a:t>
            </a:r>
          </a:p>
        </p:txBody>
      </p:sp>
      <p:pic>
        <p:nvPicPr>
          <p:cNvPr id="257" name="接收服务.png" descr="接收服务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5457" y="3969114"/>
            <a:ext cx="13395942" cy="892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9" name="日志接收"/>
          <p:cNvSpPr txBox="1"/>
          <p:nvPr/>
        </p:nvSpPr>
        <p:spPr>
          <a:xfrm>
            <a:off x="1645415" y="691938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日志接收</a:t>
            </a:r>
          </a:p>
        </p:txBody>
      </p:sp>
      <p:sp>
        <p:nvSpPr>
          <p:cNvPr id="260" name="箭头"/>
          <p:cNvSpPr/>
          <p:nvPr/>
        </p:nvSpPr>
        <p:spPr>
          <a:xfrm>
            <a:off x="13433947" y="5162116"/>
            <a:ext cx="2275155" cy="678595"/>
          </a:xfrm>
          <a:prstGeom prst="rightArrow">
            <a:avLst>
              <a:gd name="adj1" fmla="val 32000"/>
              <a:gd name="adj2" fmla="val 11977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" name="redis"/>
          <p:cNvSpPr txBox="1"/>
          <p:nvPr/>
        </p:nvSpPr>
        <p:spPr>
          <a:xfrm>
            <a:off x="16064455" y="5270730"/>
            <a:ext cx="100917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redis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" name="源数据入库"/>
          <p:cNvSpPr txBox="1"/>
          <p:nvPr/>
        </p:nvSpPr>
        <p:spPr>
          <a:xfrm>
            <a:off x="1600914" y="691938"/>
            <a:ext cx="1701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源数据入库</a:t>
            </a:r>
          </a:p>
        </p:txBody>
      </p:sp>
      <p:pic>
        <p:nvPicPr>
          <p:cNvPr id="265" name="carbon (11).png" descr="carbon (1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6615" y="1115806"/>
            <a:ext cx="11604876" cy="10054074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入库 Kafka"/>
          <p:cNvSpPr txBox="1"/>
          <p:nvPr/>
        </p:nvSpPr>
        <p:spPr>
          <a:xfrm>
            <a:off x="10345201" y="10482115"/>
            <a:ext cx="158770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入库 Kafka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前端做数据清洗是一个艰难而曲折的过程，因为他跳脱出了传统的大前端技术栈，因为庞大的数据量，普通的DB是无法承担聚合和计算的。随着棱镜平台的发展历程，我们也探索过不同的方案。"/>
          <p:cNvSpPr txBox="1"/>
          <p:nvPr/>
        </p:nvSpPr>
        <p:spPr>
          <a:xfrm>
            <a:off x="1650872" y="1625135"/>
            <a:ext cx="10480547" cy="197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前端做数据清洗是一个艰难而曲折的过程，因为他跳脱出了传统的大前端技术栈，因为庞大的数据量，普通的DB是无法承担聚合和计算的。随着棱镜平台的发展历程，我们也探索过不同的方案。</a:t>
            </a:r>
          </a:p>
        </p:txBody>
      </p:sp>
      <p:graphicFrame>
        <p:nvGraphicFramePr>
          <p:cNvPr id="269" name="表格"/>
          <p:cNvGraphicFramePr/>
          <p:nvPr/>
        </p:nvGraphicFramePr>
        <p:xfrm>
          <a:off x="1647171" y="4215736"/>
          <a:ext cx="12078192" cy="60168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581557"/>
                <a:gridCol w="3030204"/>
                <a:gridCol w="2682765"/>
                <a:gridCol w="2770964"/>
              </a:tblGrid>
              <a:tr h="12008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方案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说明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缺点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优点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200835"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rgbClr val="FFFFFF"/>
                          </a:solidFill>
                        </a:rPr>
                        <a:t>File+Spark+Mysql+ELK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由后端通过Spark清洗数据
入库Mysql，通过Logstash
定时同步Es，由Es进行聚合计算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流程冗长、数据断层、查询效率低、服务容易宕机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易上手、搭建成本低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0835"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rgbClr val="FFFFFF"/>
                          </a:solidFill>
                        </a:rPr>
                        <a:t>Kafka+Spark+ELK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Kafka取代文件读取，Spark清洗数据直接入库Es，Es进行聚合计算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指标数据开发受限、查询效率低、服务容易宕机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易上手、流程简化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0835"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rgbClr val="FFFFFF"/>
                          </a:solidFill>
                        </a:rPr>
                        <a:t>Kafka+Flink+ELK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Flink取代Spark清洗数据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不易上手、维护成本高、指标数据拓展性不够灵活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查询效率达到秒级、高并发不宕机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0835"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rgbClr val="FFFFFF"/>
                          </a:solidFill>
                        </a:rPr>
                        <a:t>Kafka+Flink+Clickhouse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ClickHouse取代ELK，Flink清洗明细数据，Clickhouse进行聚合计算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机器与集群维护压力大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>
                          <a:solidFill>
                            <a:srgbClr val="FFFFFF"/>
                          </a:solidFill>
                        </a:rPr>
                        <a:t>查询效率达到毫秒级、数据拓展性强、成本下降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70" name="ppo明细数据.png" descr="ppo明细数据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446342" y="1817492"/>
            <a:ext cx="7529356" cy="894435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明细数据"/>
          <p:cNvSpPr txBox="1"/>
          <p:nvPr/>
        </p:nvSpPr>
        <p:spPr>
          <a:xfrm>
            <a:off x="18498977" y="10889255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5D5D5"/>
                </a:solidFill>
              </a:defRPr>
            </a:lvl1pPr>
          </a:lstStyle>
          <a:p>
            <a:pPr/>
            <a:r>
              <a:t>明细数据</a:t>
            </a:r>
          </a:p>
        </p:txBody>
      </p:sp>
      <p:sp>
        <p:nvSpPr>
          <p:cNvPr id="272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数据清洗的探索"/>
          <p:cNvSpPr txBox="1"/>
          <p:nvPr/>
        </p:nvSpPr>
        <p:spPr>
          <a:xfrm>
            <a:off x="1448100" y="691938"/>
            <a:ext cx="27920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数据清洗的探索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6" name="数据清洗的探索"/>
          <p:cNvSpPr txBox="1"/>
          <p:nvPr/>
        </p:nvSpPr>
        <p:spPr>
          <a:xfrm>
            <a:off x="1448100" y="691938"/>
            <a:ext cx="27920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数据清洗的探索</a:t>
            </a:r>
          </a:p>
        </p:txBody>
      </p:sp>
      <p:sp>
        <p:nvSpPr>
          <p:cNvPr id="277" name="正如上面所说，目前采用这套数据清洗方案，极大的节省了我们开发成本。目前我们上线的90%的指标数据都是从我们三张明细数据表，通过跑sql所聚合而成的，这样，我们就做到了一份数据，实现n种需求。"/>
          <p:cNvSpPr txBox="1"/>
          <p:nvPr/>
        </p:nvSpPr>
        <p:spPr>
          <a:xfrm>
            <a:off x="1612925" y="1781586"/>
            <a:ext cx="13590333" cy="947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正如上面所说，目前采用这套数据清洗方案，极大的节省了我们开发成本。目前我们上线的90%的指标数据都是从我们三张明细数据表，通过跑sql所聚合而成的，这样，我们就做到了一份数据，实现n种需求。</a:t>
            </a:r>
          </a:p>
        </p:txBody>
      </p:sp>
      <p:pic>
        <p:nvPicPr>
          <p:cNvPr id="278" name="接口错误列表.png" descr="接口错误列表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668" y="3918485"/>
            <a:ext cx="11515238" cy="4852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carbon (12).png" descr="carbon (12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81101" y="2786089"/>
            <a:ext cx="9984865" cy="7116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2" name="数据清洗的探索"/>
          <p:cNvSpPr txBox="1"/>
          <p:nvPr/>
        </p:nvSpPr>
        <p:spPr>
          <a:xfrm>
            <a:off x="1448100" y="691938"/>
            <a:ext cx="27920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数据清洗的探索</a:t>
            </a:r>
          </a:p>
        </p:txBody>
      </p:sp>
      <p:pic>
        <p:nvPicPr>
          <p:cNvPr id="283" name="中位数.png" descr="中位数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4451" y="2433583"/>
            <a:ext cx="12202981" cy="4647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影响用户趋势.png" descr="影响用户趋势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8866" y="8042657"/>
            <a:ext cx="12194151" cy="4196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carbon (13).png" descr="carbon (13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58480" y="3820657"/>
            <a:ext cx="10090917" cy="6074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线上出现接口报错、服务宕机、用户流量达到预设值如何第一时间通知相关人员呢？棱镜平台采用Nodejs自己搭建了一套报警服务，通过调用到企业微信群的Webhook地址，来通知到对应的开发人员。"/>
          <p:cNvSpPr txBox="1"/>
          <p:nvPr/>
        </p:nvSpPr>
        <p:spPr>
          <a:xfrm>
            <a:off x="1590687" y="1768181"/>
            <a:ext cx="9275817" cy="2867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  <a:r>
              <a:t>线上出现接口报错、服务宕机、用户流量达到预设值如何第一时间通知相关人员呢？棱镜平台采用Nodejs自己搭建了一套报警服务，通过调用到企业微信群的Webhook地址，来通知到对应的开发人员。</a:t>
            </a:r>
          </a:p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</a:p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88" name="哨兵流程.png" descr="哨兵流程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6249" y="4095222"/>
            <a:ext cx="13605053" cy="64860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0" name="哨兵预警"/>
          <p:cNvSpPr txBox="1"/>
          <p:nvPr/>
        </p:nvSpPr>
        <p:spPr>
          <a:xfrm>
            <a:off x="1645415" y="691938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哨兵预警</a:t>
            </a:r>
          </a:p>
        </p:txBody>
      </p:sp>
      <p:sp>
        <p:nvSpPr>
          <p:cNvPr id="291" name="01"/>
          <p:cNvSpPr txBox="1"/>
          <p:nvPr/>
        </p:nvSpPr>
        <p:spPr>
          <a:xfrm>
            <a:off x="1750825" y="5153325"/>
            <a:ext cx="117348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A74E"/>
                </a:solidFill>
              </a:defRPr>
            </a:lvl1pPr>
          </a:lstStyle>
          <a:p>
            <a:pPr/>
            <a:r>
              <a:t>01 </a:t>
            </a:r>
          </a:p>
        </p:txBody>
      </p:sp>
      <p:sp>
        <p:nvSpPr>
          <p:cNvPr id="292" name="与清洗服务解耦"/>
          <p:cNvSpPr txBox="1"/>
          <p:nvPr/>
        </p:nvSpPr>
        <p:spPr>
          <a:xfrm>
            <a:off x="2895599" y="5491987"/>
            <a:ext cx="2336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与清洗服务解耦</a:t>
            </a:r>
          </a:p>
        </p:txBody>
      </p:sp>
      <p:sp>
        <p:nvSpPr>
          <p:cNvPr id="293" name="02"/>
          <p:cNvSpPr txBox="1"/>
          <p:nvPr/>
        </p:nvSpPr>
        <p:spPr>
          <a:xfrm>
            <a:off x="1750825" y="6665432"/>
            <a:ext cx="117348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4DFFFA"/>
                </a:solidFill>
              </a:defRPr>
            </a:lvl1pPr>
          </a:lstStyle>
          <a:p>
            <a:pPr/>
            <a:r>
              <a:t>02 </a:t>
            </a:r>
          </a:p>
        </p:txBody>
      </p:sp>
      <p:sp>
        <p:nvSpPr>
          <p:cNvPr id="294" name="自定义报警规则"/>
          <p:cNvSpPr txBox="1"/>
          <p:nvPr/>
        </p:nvSpPr>
        <p:spPr>
          <a:xfrm>
            <a:off x="2895599" y="7058831"/>
            <a:ext cx="2336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自定义报警规则</a:t>
            </a:r>
          </a:p>
        </p:txBody>
      </p:sp>
      <p:sp>
        <p:nvSpPr>
          <p:cNvPr id="295" name="03"/>
          <p:cNvSpPr txBox="1"/>
          <p:nvPr/>
        </p:nvSpPr>
        <p:spPr>
          <a:xfrm>
            <a:off x="1750825" y="8177539"/>
            <a:ext cx="117348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966EAB"/>
                </a:solidFill>
              </a:defRPr>
            </a:lvl1pPr>
          </a:lstStyle>
          <a:p>
            <a:pPr/>
            <a:r>
              <a:t>03 </a:t>
            </a:r>
          </a:p>
        </p:txBody>
      </p:sp>
      <p:sp>
        <p:nvSpPr>
          <p:cNvPr id="296" name="无成本接入、配置简单"/>
          <p:cNvSpPr txBox="1"/>
          <p:nvPr/>
        </p:nvSpPr>
        <p:spPr>
          <a:xfrm>
            <a:off x="2827382" y="8625674"/>
            <a:ext cx="328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无成本接入、配置简单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9" name="哨兵页展示"/>
          <p:cNvSpPr txBox="1"/>
          <p:nvPr/>
        </p:nvSpPr>
        <p:spPr>
          <a:xfrm>
            <a:off x="1715163" y="691938"/>
            <a:ext cx="1701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哨兵页展示</a:t>
            </a:r>
          </a:p>
        </p:txBody>
      </p:sp>
      <p:pic>
        <p:nvPicPr>
          <p:cNvPr id="300" name="报警规则设置.png" descr="报警规则设置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2745" y="2684095"/>
            <a:ext cx="6017438" cy="2430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哨兵机器人.png" descr="哨兵机器人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9657" y="6180782"/>
            <a:ext cx="9194992" cy="5316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服务监控群.png" descr="服务监控群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92798" y="3874854"/>
            <a:ext cx="9194801" cy="7668217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哨兵规则配置"/>
          <p:cNvSpPr txBox="1"/>
          <p:nvPr/>
        </p:nvSpPr>
        <p:spPr>
          <a:xfrm>
            <a:off x="3632313" y="5255810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哨兵规则配置</a:t>
            </a:r>
          </a:p>
        </p:txBody>
      </p:sp>
      <p:sp>
        <p:nvSpPr>
          <p:cNvPr id="304" name="前端项目哨兵报警群"/>
          <p:cNvSpPr txBox="1"/>
          <p:nvPr/>
        </p:nvSpPr>
        <p:spPr>
          <a:xfrm>
            <a:off x="4837002" y="11731790"/>
            <a:ext cx="240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前端项目哨兵报警群</a:t>
            </a:r>
          </a:p>
        </p:txBody>
      </p:sp>
      <p:sp>
        <p:nvSpPr>
          <p:cNvPr id="305" name="清洗服务哨兵报警群"/>
          <p:cNvSpPr txBox="1"/>
          <p:nvPr/>
        </p:nvSpPr>
        <p:spPr>
          <a:xfrm>
            <a:off x="15990047" y="11731790"/>
            <a:ext cx="240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清洗服务哨兵报警群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目录"/>
          <p:cNvSpPr txBox="1"/>
          <p:nvPr/>
        </p:nvSpPr>
        <p:spPr>
          <a:xfrm>
            <a:off x="1253857" y="6075368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155" name="CONTENS"/>
          <p:cNvSpPr txBox="1"/>
          <p:nvPr>
            <p:ph type="ctrTitle"/>
          </p:nvPr>
        </p:nvSpPr>
        <p:spPr>
          <a:xfrm>
            <a:off x="165755" y="6160783"/>
            <a:ext cx="7431628" cy="184583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pc="400" sz="8000"/>
            </a:lvl1pPr>
          </a:lstStyle>
          <a:p>
            <a:pPr/>
            <a:r>
              <a:t>CONTENS</a:t>
            </a:r>
          </a:p>
        </p:txBody>
      </p:sp>
      <p:sp>
        <p:nvSpPr>
          <p:cNvPr id="156" name="矩形"/>
          <p:cNvSpPr/>
          <p:nvPr/>
        </p:nvSpPr>
        <p:spPr>
          <a:xfrm>
            <a:off x="1307232" y="7840791"/>
            <a:ext cx="870814" cy="1060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7" name="我的产品.png" descr="我的产品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6528" y="7525331"/>
            <a:ext cx="1464421" cy="14644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01"/>
          <p:cNvSpPr txBox="1"/>
          <p:nvPr/>
        </p:nvSpPr>
        <p:spPr>
          <a:xfrm>
            <a:off x="9613327" y="5640493"/>
            <a:ext cx="1105980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>
                <a:solidFill>
                  <a:srgbClr val="7ADBFF"/>
                </a:solidFill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59" name="产品介绍"/>
          <p:cNvSpPr txBox="1"/>
          <p:nvPr/>
        </p:nvSpPr>
        <p:spPr>
          <a:xfrm>
            <a:off x="10753691" y="6034447"/>
            <a:ext cx="11303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产品介绍</a:t>
            </a:r>
          </a:p>
        </p:txBody>
      </p:sp>
      <p:pic>
        <p:nvPicPr>
          <p:cNvPr id="160" name="B点开发申请流程-04.png" descr="B点开发申请流程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2062" y="7527291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02"/>
          <p:cNvSpPr txBox="1"/>
          <p:nvPr/>
        </p:nvSpPr>
        <p:spPr>
          <a:xfrm>
            <a:off x="13029034" y="5640493"/>
            <a:ext cx="1105979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>
                <a:solidFill>
                  <a:srgbClr val="975B84"/>
                </a:solidFill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62" name="搭建过程"/>
          <p:cNvSpPr txBox="1"/>
          <p:nvPr/>
        </p:nvSpPr>
        <p:spPr>
          <a:xfrm>
            <a:off x="14218364" y="6034447"/>
            <a:ext cx="11303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搭建过程</a:t>
            </a:r>
          </a:p>
        </p:txBody>
      </p:sp>
      <p:sp>
        <p:nvSpPr>
          <p:cNvPr id="163" name="03"/>
          <p:cNvSpPr txBox="1"/>
          <p:nvPr/>
        </p:nvSpPr>
        <p:spPr>
          <a:xfrm>
            <a:off x="16444741" y="5663029"/>
            <a:ext cx="1105980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>
                <a:solidFill>
                  <a:srgbClr val="F2E6B4"/>
                </a:solidFill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64" name="主要应用"/>
          <p:cNvSpPr txBox="1"/>
          <p:nvPr/>
        </p:nvSpPr>
        <p:spPr>
          <a:xfrm>
            <a:off x="17683035" y="6034447"/>
            <a:ext cx="11303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主要应用</a:t>
            </a:r>
          </a:p>
        </p:txBody>
      </p:sp>
      <p:pic>
        <p:nvPicPr>
          <p:cNvPr id="165" name="场景.png" descr="场景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32988" y="7527291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04"/>
          <p:cNvSpPr txBox="1"/>
          <p:nvPr/>
        </p:nvSpPr>
        <p:spPr>
          <a:xfrm>
            <a:off x="19860448" y="5640493"/>
            <a:ext cx="1105979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>
                <a:solidFill>
                  <a:srgbClr val="B8FDFB"/>
                </a:solidFill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167" name="未来规划"/>
          <p:cNvSpPr txBox="1"/>
          <p:nvPr/>
        </p:nvSpPr>
        <p:spPr>
          <a:xfrm>
            <a:off x="21147707" y="6034447"/>
            <a:ext cx="11303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未来规划</a:t>
            </a:r>
          </a:p>
        </p:txBody>
      </p:sp>
      <p:pic>
        <p:nvPicPr>
          <p:cNvPr id="168" name="规划.png" descr="规划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71167" y="7463791"/>
            <a:ext cx="16510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主要架构图.png" descr="主要架构图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2762" y="2611010"/>
            <a:ext cx="11358250" cy="744941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棱镜系统架构"/>
          <p:cNvSpPr txBox="1"/>
          <p:nvPr/>
        </p:nvSpPr>
        <p:spPr>
          <a:xfrm>
            <a:off x="1719626" y="691938"/>
            <a:ext cx="201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棱镜系统架构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3.主要应用"/>
          <p:cNvSpPr txBox="1"/>
          <p:nvPr>
            <p:ph type="title"/>
          </p:nvPr>
        </p:nvSpPr>
        <p:spPr>
          <a:xfrm>
            <a:off x="-44474" y="5135616"/>
            <a:ext cx="24472948" cy="2087576"/>
          </a:xfrm>
          <a:prstGeom prst="rect">
            <a:avLst/>
          </a:prstGeom>
        </p:spPr>
        <p:txBody>
          <a:bodyPr/>
          <a:lstStyle>
            <a:lvl1pPr algn="ctr">
              <a:defRPr spc="-180" sz="9000"/>
            </a:lvl1pPr>
          </a:lstStyle>
          <a:p>
            <a:pPr/>
            <a:r>
              <a:t>3.主要应用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回到前面问题，无论你是产品、测试、后端、前端、还是老板。在棱镜平台，都能找到你想要的。"/>
          <p:cNvSpPr txBox="1"/>
          <p:nvPr/>
        </p:nvSpPr>
        <p:spPr>
          <a:xfrm>
            <a:off x="1672498" y="1730272"/>
            <a:ext cx="11339502" cy="1907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  <a:r>
              <a:t>回到前面问题，无论你是产品、测试、后端、前端、还是老板。在棱镜平台，都能找到你想要的。</a:t>
            </a:r>
          </a:p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4" name="健康度图片"/>
          <p:cNvSpPr txBox="1"/>
          <p:nvPr/>
        </p:nvSpPr>
        <p:spPr>
          <a:xfrm>
            <a:off x="5875480" y="7128288"/>
            <a:ext cx="138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健康度图片</a:t>
            </a:r>
          </a:p>
        </p:txBody>
      </p:sp>
      <p:sp>
        <p:nvSpPr>
          <p:cNvPr id="315" name="微信版本分布"/>
          <p:cNvSpPr txBox="1"/>
          <p:nvPr/>
        </p:nvSpPr>
        <p:spPr>
          <a:xfrm>
            <a:off x="15785352" y="7128288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微信版本分布</a:t>
            </a:r>
          </a:p>
        </p:txBody>
      </p:sp>
      <p:sp>
        <p:nvSpPr>
          <p:cNvPr id="316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前端可视化查询"/>
          <p:cNvSpPr txBox="1"/>
          <p:nvPr/>
        </p:nvSpPr>
        <p:spPr>
          <a:xfrm>
            <a:off x="1448100" y="691938"/>
            <a:ext cx="27920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前端可视化查询</a:t>
            </a:r>
          </a:p>
        </p:txBody>
      </p:sp>
      <p:pic>
        <p:nvPicPr>
          <p:cNvPr id="318" name="青牛系统.png" descr="青牛系统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6704" y="3268443"/>
            <a:ext cx="5601853" cy="3718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微信版本.png" descr="微信版本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99847" y="3268443"/>
            <a:ext cx="5009309" cy="3718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留存率.png" descr="留存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14473" y="8185566"/>
            <a:ext cx="12723713" cy="3848576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App留存率分析"/>
          <p:cNvSpPr txBox="1"/>
          <p:nvPr/>
        </p:nvSpPr>
        <p:spPr>
          <a:xfrm>
            <a:off x="10651261" y="12241616"/>
            <a:ext cx="18501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App留存率分析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接口性能图"/>
          <p:cNvSpPr txBox="1"/>
          <p:nvPr/>
        </p:nvSpPr>
        <p:spPr>
          <a:xfrm>
            <a:off x="11499849" y="6629399"/>
            <a:ext cx="138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接口性能图</a:t>
            </a:r>
          </a:p>
        </p:txBody>
      </p:sp>
      <p:sp>
        <p:nvSpPr>
          <p:cNvPr id="324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5" name="棱镜前端可展示"/>
          <p:cNvSpPr txBox="1"/>
          <p:nvPr/>
        </p:nvSpPr>
        <p:spPr>
          <a:xfrm>
            <a:off x="1448100" y="691938"/>
            <a:ext cx="27920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棱镜前端可展示</a:t>
            </a:r>
          </a:p>
        </p:txBody>
      </p:sp>
      <p:pic>
        <p:nvPicPr>
          <p:cNvPr id="326" name="接口性能.png" descr="接口性能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7650" y="2424624"/>
            <a:ext cx="10448699" cy="3982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页面性能.png" descr="页面性能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65950" y="7576821"/>
            <a:ext cx="10452100" cy="3933408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页面性能图"/>
          <p:cNvSpPr txBox="1"/>
          <p:nvPr/>
        </p:nvSpPr>
        <p:spPr>
          <a:xfrm>
            <a:off x="11643171" y="11832319"/>
            <a:ext cx="138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页面性能图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依附着搭建一个完善的前端监控系统的初衷衍生出了一个吞吐量大、…"/>
          <p:cNvSpPr txBox="1"/>
          <p:nvPr/>
        </p:nvSpPr>
        <p:spPr>
          <a:xfrm>
            <a:off x="1524382" y="1847501"/>
            <a:ext cx="10923271" cy="3709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  <a:r>
              <a:t>依附着搭建一个完善的前端监控系统的初衷衍生出了一个吞吐量大、</a:t>
            </a:r>
          </a:p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  <a:r>
              <a:t>拓展性强、稳定的大数据处理服务。如何充分利用</a:t>
            </a:r>
          </a:p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  <a:r>
              <a:t>棱镜平台后端的数据处理能力， Picasso 给出了它的答案。</a:t>
            </a:r>
          </a:p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</a:p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</a:p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  <a:r>
              <a:t>Picasso 是兴盛优选前端效能团队另一个重要产品，即全流程自动化A/B实验平台。</a:t>
            </a:r>
          </a:p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  <a:r>
              <a:t>Picasso 依托于棱镜的数据处理能力，在短短半年内，已完成我司几个重大营销活动的A/B Test，</a:t>
            </a:r>
          </a:p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  <a:r>
              <a:t>产生了实质性营销决策参考，后续有着更加辽阔发展前景。</a:t>
            </a:r>
          </a:p>
        </p:txBody>
      </p:sp>
      <p:pic>
        <p:nvPicPr>
          <p:cNvPr id="331" name="picasso数据源.png" descr="picasso数据源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82728" y="3747316"/>
            <a:ext cx="7310510" cy="841816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Picasso 明细数据"/>
          <p:cNvSpPr txBox="1"/>
          <p:nvPr/>
        </p:nvSpPr>
        <p:spPr>
          <a:xfrm>
            <a:off x="17590741" y="11950138"/>
            <a:ext cx="20944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Picasso 明细数据</a:t>
            </a:r>
          </a:p>
        </p:txBody>
      </p:sp>
      <p:pic>
        <p:nvPicPr>
          <p:cNvPr id="333" name="picasso-prism.png" descr="picasso-pris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1709" y="6153882"/>
            <a:ext cx="8811167" cy="6386986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5" name="跳脱传统 — A/B测试"/>
          <p:cNvSpPr txBox="1"/>
          <p:nvPr/>
        </p:nvSpPr>
        <p:spPr>
          <a:xfrm>
            <a:off x="1448100" y="691938"/>
            <a:ext cx="356340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跳脱传统 — A/B测试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8" name="跳脱传统 — A/B测试"/>
          <p:cNvSpPr txBox="1"/>
          <p:nvPr/>
        </p:nvSpPr>
        <p:spPr>
          <a:xfrm>
            <a:off x="1448100" y="691938"/>
            <a:ext cx="356340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跳脱传统 — A/B测试</a:t>
            </a:r>
          </a:p>
        </p:txBody>
      </p:sp>
      <p:sp>
        <p:nvSpPr>
          <p:cNvPr id="339" name="接入 A/B 实验并不复杂，与棱镜一样，Picasso提供多端的SDK，并且跟棱镜的上报SDK是同根同源的，其中包括微信、H5、App，后续我们还会提供针对后端实验的SDK。接入SDK后，在Picasso平台可配置下发策略、流量分配、权限管理、实验开关等。"/>
          <p:cNvSpPr txBox="1"/>
          <p:nvPr/>
        </p:nvSpPr>
        <p:spPr>
          <a:xfrm>
            <a:off x="1703916" y="1578858"/>
            <a:ext cx="10610902" cy="1700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接入 A/B 实验并不复杂，与棱镜一样，Picasso提供多端的SDK，并且跟棱镜的上报SDK是同根同源的，其中包括微信、H5、App，后续我们还会提供针对后端实验的SDK。接入SDK后，在Picasso平台可配置下发策略、流量分配、权限管理、实验开关等。</a:t>
            </a:r>
          </a:p>
        </p:txBody>
      </p:sp>
      <p:pic>
        <p:nvPicPr>
          <p:cNvPr id="340" name="实验配置.png" descr="实验配置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1806" y="4066667"/>
            <a:ext cx="15722033" cy="7092053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Picasso 实验配置"/>
          <p:cNvSpPr txBox="1"/>
          <p:nvPr/>
        </p:nvSpPr>
        <p:spPr>
          <a:xfrm>
            <a:off x="8545580" y="11411536"/>
            <a:ext cx="20944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Picasso 实验配置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4" name="Picasso 实验报告展示"/>
          <p:cNvSpPr txBox="1"/>
          <p:nvPr/>
        </p:nvSpPr>
        <p:spPr>
          <a:xfrm>
            <a:off x="1594992" y="691938"/>
            <a:ext cx="356340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Picasso 实验报告展示</a:t>
            </a:r>
          </a:p>
        </p:txBody>
      </p:sp>
      <p:pic>
        <p:nvPicPr>
          <p:cNvPr id="345" name="天降神券曝光组合指标 - 按60分钟求总人数.png" descr="天降神券曝光组合指标 - 按60分钟求总人数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9335" y="1804841"/>
            <a:ext cx="10018311" cy="4659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分类橱窗实验-商品点击3 - 按60分钟求总人数.png" descr="分类橱窗实验-商品点击3 - 按60分钟求总人数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8340" y="7650681"/>
            <a:ext cx="10020301" cy="4660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转化率.png" descr="转化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96221" y="4646311"/>
            <a:ext cx="10018311" cy="4423378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实验报告一"/>
          <p:cNvSpPr txBox="1"/>
          <p:nvPr/>
        </p:nvSpPr>
        <p:spPr>
          <a:xfrm>
            <a:off x="5673436" y="6629399"/>
            <a:ext cx="203010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实验报告一</a:t>
            </a:r>
          </a:p>
        </p:txBody>
      </p:sp>
      <p:sp>
        <p:nvSpPr>
          <p:cNvPr id="349" name="实验报告二"/>
          <p:cNvSpPr txBox="1"/>
          <p:nvPr/>
        </p:nvSpPr>
        <p:spPr>
          <a:xfrm>
            <a:off x="5673436" y="12615741"/>
            <a:ext cx="203010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实验报告二</a:t>
            </a:r>
          </a:p>
        </p:txBody>
      </p:sp>
      <p:sp>
        <p:nvSpPr>
          <p:cNvPr id="350" name="实验报告三"/>
          <p:cNvSpPr txBox="1"/>
          <p:nvPr/>
        </p:nvSpPr>
        <p:spPr>
          <a:xfrm>
            <a:off x="17267784" y="9752383"/>
            <a:ext cx="203010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实验报告三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4.未来规划"/>
          <p:cNvSpPr txBox="1"/>
          <p:nvPr>
            <p:ph type="title"/>
          </p:nvPr>
        </p:nvSpPr>
        <p:spPr>
          <a:xfrm>
            <a:off x="-44474" y="5135616"/>
            <a:ext cx="24472948" cy="2087576"/>
          </a:xfrm>
          <a:prstGeom prst="rect">
            <a:avLst/>
          </a:prstGeom>
        </p:spPr>
        <p:txBody>
          <a:bodyPr/>
          <a:lstStyle>
            <a:lvl1pPr algn="ctr">
              <a:defRPr spc="-180" sz="9000"/>
            </a:lvl1pPr>
          </a:lstStyle>
          <a:p>
            <a:pPr/>
            <a:r>
              <a:t>4.未来规划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搭建页面流程1.png" descr="搭建页面流程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41169" y="3502359"/>
            <a:ext cx="7980441" cy="5740685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现状"/>
          <p:cNvSpPr txBox="1"/>
          <p:nvPr/>
        </p:nvSpPr>
        <p:spPr>
          <a:xfrm>
            <a:off x="16320239" y="9597499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现状</a:t>
            </a:r>
          </a:p>
        </p:txBody>
      </p:sp>
      <p:pic>
        <p:nvPicPr>
          <p:cNvPr id="356" name="搭建页面流程2.png" descr="搭建页面流程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78939" y="2577758"/>
            <a:ext cx="10104902" cy="6675895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8" name="结合DB视图快速搭建页面"/>
          <p:cNvSpPr txBox="1"/>
          <p:nvPr/>
        </p:nvSpPr>
        <p:spPr>
          <a:xfrm>
            <a:off x="1415458" y="691938"/>
            <a:ext cx="45512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结合DB视图快速搭建页面</a:t>
            </a:r>
          </a:p>
        </p:txBody>
      </p:sp>
      <p:sp>
        <p:nvSpPr>
          <p:cNvPr id="359" name="Q1:"/>
          <p:cNvSpPr txBox="1"/>
          <p:nvPr/>
        </p:nvSpPr>
        <p:spPr>
          <a:xfrm>
            <a:off x="1815145" y="2987162"/>
            <a:ext cx="97231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FFD66E"/>
                </a:solidFill>
              </a:defRPr>
            </a:pPr>
            <a:r>
              <a:t>Q1</a:t>
            </a:r>
            <a:r>
              <a:rPr sz="3000"/>
              <a:t>:</a:t>
            </a:r>
          </a:p>
        </p:txBody>
      </p:sp>
      <p:sp>
        <p:nvSpPr>
          <p:cNvPr id="360" name="开发一个数据页面需要多久？"/>
          <p:cNvSpPr txBox="1"/>
          <p:nvPr/>
        </p:nvSpPr>
        <p:spPr>
          <a:xfrm>
            <a:off x="2910773" y="3207710"/>
            <a:ext cx="4241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开发一个数据页面需要多久？</a:t>
            </a:r>
          </a:p>
        </p:txBody>
      </p:sp>
      <p:sp>
        <p:nvSpPr>
          <p:cNvPr id="361" name="Q2:"/>
          <p:cNvSpPr txBox="1"/>
          <p:nvPr/>
        </p:nvSpPr>
        <p:spPr>
          <a:xfrm>
            <a:off x="1815145" y="4662599"/>
            <a:ext cx="97231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FFD66E"/>
                </a:solidFill>
              </a:defRPr>
            </a:pPr>
            <a:r>
              <a:t>Q2</a:t>
            </a:r>
            <a:r>
              <a:rPr sz="3000"/>
              <a:t>:</a:t>
            </a:r>
          </a:p>
        </p:txBody>
      </p:sp>
      <p:sp>
        <p:nvSpPr>
          <p:cNvPr id="362" name="需要几个环节？"/>
          <p:cNvSpPr txBox="1"/>
          <p:nvPr/>
        </p:nvSpPr>
        <p:spPr>
          <a:xfrm>
            <a:off x="2910773" y="4891097"/>
            <a:ext cx="2336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需要几个环节？</a:t>
            </a:r>
          </a:p>
        </p:txBody>
      </p:sp>
      <p:sp>
        <p:nvSpPr>
          <p:cNvPr id="363" name="Q3:"/>
          <p:cNvSpPr txBox="1"/>
          <p:nvPr/>
        </p:nvSpPr>
        <p:spPr>
          <a:xfrm>
            <a:off x="1815145" y="6338035"/>
            <a:ext cx="97231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FFD66E"/>
                </a:solidFill>
              </a:defRPr>
            </a:pPr>
            <a:r>
              <a:t>Q3</a:t>
            </a:r>
            <a:r>
              <a:rPr sz="3000"/>
              <a:t>:</a:t>
            </a:r>
          </a:p>
        </p:txBody>
      </p:sp>
      <p:sp>
        <p:nvSpPr>
          <p:cNvPr id="364" name="怎样才能够用低时间成本、低人力成本搭建想要的页面呢？"/>
          <p:cNvSpPr txBox="1"/>
          <p:nvPr/>
        </p:nvSpPr>
        <p:spPr>
          <a:xfrm>
            <a:off x="2803665" y="6574483"/>
            <a:ext cx="838124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怎样才能够用低时间成本、低人力成本搭建想要的页面呢？</a:t>
            </a:r>
          </a:p>
        </p:txBody>
      </p:sp>
      <p:sp>
        <p:nvSpPr>
          <p:cNvPr id="365" name="未来规划"/>
          <p:cNvSpPr txBox="1"/>
          <p:nvPr/>
        </p:nvSpPr>
        <p:spPr>
          <a:xfrm>
            <a:off x="17792724" y="9597499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未来规划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xit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1"/>
      <p:bldP build="whole" bldLvl="1" animBg="1" rev="0" advAuto="0" spid="355" grpId="4"/>
      <p:bldP build="whole" bldLvl="1" animBg="1" rev="0" advAuto="0" spid="354" grpId="3"/>
      <p:bldP build="whole" bldLvl="1" animBg="1" rev="0" advAuto="0" spid="356" grpId="5"/>
      <p:bldP build="whole" bldLvl="1" animBg="1" rev="0" advAuto="0" spid="365" grpId="6"/>
      <p:bldP build="whole" bldLvl="1" animBg="1" rev="0" advAuto="0" spid="355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奥创页面搭建.png" descr="奥创页面搭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0233" y="3783428"/>
            <a:ext cx="18382940" cy="814018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9" name="搭建雏形"/>
          <p:cNvSpPr txBox="1"/>
          <p:nvPr/>
        </p:nvSpPr>
        <p:spPr>
          <a:xfrm>
            <a:off x="1415458" y="691938"/>
            <a:ext cx="19014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搭建雏形</a:t>
            </a:r>
          </a:p>
        </p:txBody>
      </p:sp>
      <p:sp>
        <p:nvSpPr>
          <p:cNvPr id="370" name="这里我们棱镜平台借助兴盛优选体验技术部(前端部门)另一个团队的产品—奥创…"/>
          <p:cNvSpPr txBox="1"/>
          <p:nvPr/>
        </p:nvSpPr>
        <p:spPr>
          <a:xfrm>
            <a:off x="1721080" y="1662989"/>
            <a:ext cx="11803464" cy="89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  <a:r>
              <a:t>这里我们棱镜平台借助兴盛优选体验技术部(前端部门)另一个团队的产品—奥创</a:t>
            </a:r>
          </a:p>
          <a:p>
            <a:pPr algn="l">
              <a:lnSpc>
                <a:spcPct val="120000"/>
              </a:lnSpc>
              <a:defRPr sz="2000">
                <a:solidFill>
                  <a:srgbClr val="FFFFFF"/>
                </a:solidFill>
              </a:defRPr>
            </a:pPr>
            <a:r>
              <a:t>即低代码搭建平台。结合棱镜的数据处理能力和已有数据指标，实现快速搭建可视化数据页面</a:t>
            </a:r>
          </a:p>
        </p:txBody>
      </p:sp>
      <p:sp>
        <p:nvSpPr>
          <p:cNvPr id="371" name="奥创搭建平台"/>
          <p:cNvSpPr txBox="1"/>
          <p:nvPr/>
        </p:nvSpPr>
        <p:spPr>
          <a:xfrm>
            <a:off x="10122553" y="12162315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奥创搭建平台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.产品介绍"/>
          <p:cNvSpPr txBox="1"/>
          <p:nvPr>
            <p:ph type="ctrTitle"/>
          </p:nvPr>
        </p:nvSpPr>
        <p:spPr>
          <a:xfrm>
            <a:off x="-44474" y="5135616"/>
            <a:ext cx="24472948" cy="2087576"/>
          </a:xfrm>
          <a:prstGeom prst="rect">
            <a:avLst/>
          </a:prstGeom>
        </p:spPr>
        <p:txBody>
          <a:bodyPr anchor="ctr"/>
          <a:lstStyle>
            <a:lvl1pPr algn="ctr">
              <a:defRPr spc="-180" sz="9000"/>
            </a:lvl1pPr>
          </a:lstStyle>
          <a:p>
            <a:pPr/>
            <a:r>
              <a:t>1.产品介绍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5.加入我们"/>
          <p:cNvSpPr txBox="1"/>
          <p:nvPr>
            <p:ph type="title"/>
          </p:nvPr>
        </p:nvSpPr>
        <p:spPr>
          <a:xfrm>
            <a:off x="-44474" y="5135616"/>
            <a:ext cx="24472948" cy="2087576"/>
          </a:xfrm>
          <a:prstGeom prst="rect">
            <a:avLst/>
          </a:prstGeom>
        </p:spPr>
        <p:txBody>
          <a:bodyPr/>
          <a:lstStyle>
            <a:lvl1pPr algn="ctr">
              <a:defRPr spc="-180" sz="9000"/>
            </a:lvl1pPr>
          </a:lstStyle>
          <a:p>
            <a:pPr/>
            <a:r>
              <a:t>5.加入我们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6" name="书籍推荐"/>
          <p:cNvSpPr txBox="1"/>
          <p:nvPr/>
        </p:nvSpPr>
        <p:spPr>
          <a:xfrm>
            <a:off x="1448100" y="691938"/>
            <a:ext cx="20063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书籍推荐</a:t>
            </a:r>
          </a:p>
        </p:txBody>
      </p:sp>
      <p:pic>
        <p:nvPicPr>
          <p:cNvPr id="377" name="vue设计与实现.png" descr="vue设计与实现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7090" y="2159000"/>
            <a:ext cx="8597901" cy="93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0" name="UXT"/>
          <p:cNvSpPr txBox="1"/>
          <p:nvPr/>
        </p:nvSpPr>
        <p:spPr>
          <a:xfrm>
            <a:off x="1448100" y="734643"/>
            <a:ext cx="1518346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UXT</a:t>
            </a:r>
          </a:p>
        </p:txBody>
      </p:sp>
      <p:sp>
        <p:nvSpPr>
          <p:cNvPr id="381" name="UXT，即UX Experience &amp; Technology Group，名为体验技术部。我们是一个…"/>
          <p:cNvSpPr txBox="1"/>
          <p:nvPr/>
        </p:nvSpPr>
        <p:spPr>
          <a:xfrm>
            <a:off x="1877965" y="1567020"/>
            <a:ext cx="10527056" cy="3857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t>UXT，即UX Experience &amp; Technology Group，名为体验技术部。我们是一个</a:t>
            </a:r>
          </a:p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  <a:r>
              <a:t>包容开放的大家庭，在这里，有浓厚的技术氛围、轻松惬意团建活动、具有挑战的前端前沿技术的探索。</a:t>
            </a:r>
          </a:p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</a:p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  <a:r>
              <a:t>我们这里有Flutter、Flutter动态化、前端监控、一站式工作台搭建、低代码平台、CI/CD、App分发、A/B 实验、UI组件库封装 ······</a:t>
            </a:r>
          </a:p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</a:p>
          <a:p>
            <a:pPr algn="l">
              <a:lnSpc>
                <a:spcPct val="120000"/>
              </a:lnSpc>
              <a:defRPr>
                <a:solidFill>
                  <a:srgbClr val="FFFFFF"/>
                </a:solidFill>
              </a:defRPr>
            </a:pPr>
            <a:r>
              <a:t>我们这里也有王者荣耀比赛、户外团建、各种有意思的活动</a:t>
            </a:r>
          </a:p>
        </p:txBody>
      </p:sp>
      <p:pic>
        <p:nvPicPr>
          <p:cNvPr id="382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9621" y="6045051"/>
            <a:ext cx="6808198" cy="5108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技术分享.png" descr="技术分享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1407" y="6016416"/>
            <a:ext cx="8230294" cy="5165416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团队技术分享"/>
          <p:cNvSpPr txBox="1"/>
          <p:nvPr/>
        </p:nvSpPr>
        <p:spPr>
          <a:xfrm>
            <a:off x="4444570" y="11395215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团队技术分享</a:t>
            </a:r>
          </a:p>
        </p:txBody>
      </p:sp>
      <p:sp>
        <p:nvSpPr>
          <p:cNvPr id="385" name="团队技术分享"/>
          <p:cNvSpPr txBox="1"/>
          <p:nvPr/>
        </p:nvSpPr>
        <p:spPr>
          <a:xfrm>
            <a:off x="13156565" y="11395215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团队技术分享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8" name="UXT"/>
          <p:cNvSpPr txBox="1"/>
          <p:nvPr/>
        </p:nvSpPr>
        <p:spPr>
          <a:xfrm>
            <a:off x="1448100" y="734643"/>
            <a:ext cx="1518346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UXT</a:t>
            </a:r>
          </a:p>
        </p:txBody>
      </p:sp>
      <p:pic>
        <p:nvPicPr>
          <p:cNvPr id="389" name="wecom-temp-19131609cd9c929cf1ad0496bb8c99ca.jpg" descr="wecom-temp-19131609cd9c929cf1ad0496bb8c99c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0981" y="2933271"/>
            <a:ext cx="6968835" cy="464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wecom-temp-9655453a7868c20ba793f6061ea2269f.jpg" descr="wecom-temp-9655453a7868c20ba793f6061ea2269f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7291" y="2933271"/>
            <a:ext cx="6195489" cy="46466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走出去的技术"/>
          <p:cNvSpPr txBox="1"/>
          <p:nvPr/>
        </p:nvSpPr>
        <p:spPr>
          <a:xfrm>
            <a:off x="1235723" y="1810302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走出去的技术</a:t>
            </a:r>
          </a:p>
        </p:txBody>
      </p:sp>
      <p:sp>
        <p:nvSpPr>
          <p:cNvPr id="392" name="大佬的技术分享"/>
          <p:cNvSpPr txBox="1"/>
          <p:nvPr/>
        </p:nvSpPr>
        <p:spPr>
          <a:xfrm>
            <a:off x="7067601" y="7790444"/>
            <a:ext cx="189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大佬的技术分享</a:t>
            </a:r>
          </a:p>
        </p:txBody>
      </p:sp>
      <p:pic>
        <p:nvPicPr>
          <p:cNvPr id="393" name="FireShot Capture 032 - UXT峡谷之巅联赛 - uxt-500w.chenkuan.cc.png" descr="FireShot Capture 032 - UXT峡谷之巅联赛 - uxt-500w.chenkuan.c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69457" y="2287649"/>
            <a:ext cx="503051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如火如荼的王者荣耀比赛"/>
          <p:cNvSpPr txBox="1"/>
          <p:nvPr/>
        </p:nvSpPr>
        <p:spPr>
          <a:xfrm>
            <a:off x="17930561" y="9239468"/>
            <a:ext cx="290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如火如荼的王者荣耀比赛</a:t>
            </a:r>
          </a:p>
        </p:txBody>
      </p:sp>
      <p:sp>
        <p:nvSpPr>
          <p:cNvPr id="395" name="投递邮箱：chenk@xsyxsc.com…"/>
          <p:cNvSpPr txBox="1"/>
          <p:nvPr/>
        </p:nvSpPr>
        <p:spPr>
          <a:xfrm>
            <a:off x="607789" y="10101188"/>
            <a:ext cx="5756332" cy="1445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FFFFFF"/>
                </a:solidFill>
              </a:defRPr>
            </a:pPr>
            <a:r>
              <a:t>投递邮箱：</a:t>
            </a:r>
            <a:r>
              <a:rPr u="sng">
                <a:hlinkClick r:id="rId6" invalidUrl="" action="" tgtFrame="" tooltip="" history="1" highlightClick="0" endSnd="0"/>
              </a:rPr>
              <a:t>chenk@xsyxsc.com</a:t>
            </a:r>
          </a:p>
          <a:p>
            <a:pPr algn="l">
              <a:lnSpc>
                <a:spcPct val="150000"/>
              </a:lnSpc>
              <a:defRPr sz="3000">
                <a:solidFill>
                  <a:srgbClr val="FFFFFF"/>
                </a:solidFill>
              </a:defRPr>
            </a:pPr>
            <a:r>
              <a:t>或者boss直聘搜索兴盛优选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前端很难定位到线上问题，因为他发生在用户的一系列的操作中，错误可能是源于机型、网络环境、应用版本，甚至是用户一系列复杂操作。同时，我们也无法第一时间感知到线上故障，从而延长了补救时间。"/>
          <p:cNvSpPr txBox="1"/>
          <p:nvPr/>
        </p:nvSpPr>
        <p:spPr>
          <a:xfrm>
            <a:off x="1745739" y="2084383"/>
            <a:ext cx="8997620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FFFFFF"/>
                </a:solidFill>
              </a:defRPr>
            </a:pPr>
          </a:p>
          <a:p>
            <a:pPr algn="l">
              <a:defRPr sz="2700">
                <a:solidFill>
                  <a:srgbClr val="FFFFFF"/>
                </a:solidFill>
              </a:defRPr>
            </a:pPr>
            <a:r>
              <a:t>前端很难定位到线上问题，因为他发生在用户的一系列的操作中，错误可能是源于机型、网络环境、应用版本，甚至是用户一系列复杂操作。同时，我们也无法第一时间感知到线上故障，从而延长了补救时间。</a:t>
            </a:r>
          </a:p>
        </p:txBody>
      </p:sp>
      <p:sp>
        <p:nvSpPr>
          <p:cNvPr id="173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" name="业务痛点"/>
          <p:cNvSpPr txBox="1"/>
          <p:nvPr/>
        </p:nvSpPr>
        <p:spPr>
          <a:xfrm>
            <a:off x="1645415" y="691938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业务痛点</a:t>
            </a:r>
          </a:p>
        </p:txBody>
      </p:sp>
      <p:sp>
        <p:nvSpPr>
          <p:cNvPr id="175" name="场景 1"/>
          <p:cNvSpPr txBox="1"/>
          <p:nvPr/>
        </p:nvSpPr>
        <p:spPr>
          <a:xfrm>
            <a:off x="1659000" y="1649236"/>
            <a:ext cx="177424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EE5268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场景 1 </a:t>
            </a:r>
          </a:p>
        </p:txBody>
      </p:sp>
      <p:sp>
        <p:nvSpPr>
          <p:cNvPr id="176" name="场景 2"/>
          <p:cNvSpPr txBox="1"/>
          <p:nvPr/>
        </p:nvSpPr>
        <p:spPr>
          <a:xfrm>
            <a:off x="1702369" y="5369128"/>
            <a:ext cx="177424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EE5268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场景 2 </a:t>
            </a:r>
          </a:p>
        </p:txBody>
      </p:sp>
      <p:sp>
        <p:nvSpPr>
          <p:cNvPr id="177" name="页面的平均加载时长、首屏渲染时间、用户停留时间；接口调用次数、调用人数、平均响应时长等性能数据的统计。"/>
          <p:cNvSpPr txBox="1"/>
          <p:nvPr/>
        </p:nvSpPr>
        <p:spPr>
          <a:xfrm>
            <a:off x="1763621" y="6235813"/>
            <a:ext cx="899762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页面的平均加载时长、首屏渲染时间、用户停留时间；接口调用次数、调用人数、平均响应时长等性能数据的统计。</a:t>
            </a:r>
          </a:p>
        </p:txBody>
      </p:sp>
      <p:sp>
        <p:nvSpPr>
          <p:cNvPr id="178" name="场景 3"/>
          <p:cNvSpPr txBox="1"/>
          <p:nvPr/>
        </p:nvSpPr>
        <p:spPr>
          <a:xfrm>
            <a:off x="1724055" y="8807569"/>
            <a:ext cx="177424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EE5268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场景 3 </a:t>
            </a:r>
          </a:p>
        </p:txBody>
      </p:sp>
      <p:sp>
        <p:nvSpPr>
          <p:cNvPr id="179" name="想知道页面PV、UV、某个按钮的点击量、某个广告的浏览量等等一些运营数据和一些自定义埋点数据。"/>
          <p:cNvSpPr txBox="1"/>
          <p:nvPr/>
        </p:nvSpPr>
        <p:spPr>
          <a:xfrm>
            <a:off x="1763621" y="10002299"/>
            <a:ext cx="8997620" cy="107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想知道页面PV、UV、某个按钮的点击量、某个广告的浏览量等等一些运营数据和一些自定义埋点数据。</a:t>
            </a:r>
          </a:p>
        </p:txBody>
      </p:sp>
      <p:pic>
        <p:nvPicPr>
          <p:cNvPr id="180" name="app错误1.png" descr="app错误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66916" y="1090632"/>
            <a:ext cx="2690069" cy="5034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H5错误哦.png" descr="H5错误哦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12241" y="1097653"/>
            <a:ext cx="2318615" cy="5020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app错误2.png" descr="app错误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79087" y="6630075"/>
            <a:ext cx="2665725" cy="5769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小程序页面.jpeg" descr="小程序页面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30122" y="6625473"/>
            <a:ext cx="2667001" cy="577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为什么选择自研"/>
          <p:cNvSpPr txBox="1"/>
          <p:nvPr/>
        </p:nvSpPr>
        <p:spPr>
          <a:xfrm>
            <a:off x="1702565" y="691938"/>
            <a:ext cx="249735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为什么选择自研</a:t>
            </a:r>
          </a:p>
        </p:txBody>
      </p:sp>
      <p:sp>
        <p:nvSpPr>
          <p:cNvPr id="187" name="世面上优秀的产品：Webfunny、Fundebug、神策数据、Bugly"/>
          <p:cNvSpPr txBox="1"/>
          <p:nvPr/>
        </p:nvSpPr>
        <p:spPr>
          <a:xfrm>
            <a:off x="1567941" y="1914333"/>
            <a:ext cx="101782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世面上优秀的产品：Webfunny、Fundebug、神策数据、Bugly</a:t>
            </a:r>
          </a:p>
        </p:txBody>
      </p:sp>
      <p:sp>
        <p:nvSpPr>
          <p:cNvPr id="188" name="选择自己搭建原因：…"/>
          <p:cNvSpPr txBox="1"/>
          <p:nvPr/>
        </p:nvSpPr>
        <p:spPr>
          <a:xfrm>
            <a:off x="1868557" y="3247720"/>
            <a:ext cx="7524163" cy="258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FFFFFF"/>
                </a:solidFill>
              </a:defRPr>
            </a:pPr>
            <a:r>
              <a:t>选择自己搭建原因：</a:t>
            </a:r>
          </a:p>
          <a:p>
            <a:pPr algn="l">
              <a:defRPr sz="2800">
                <a:solidFill>
                  <a:srgbClr val="FFFFFF"/>
                </a:solidFill>
              </a:defRPr>
            </a:pPr>
          </a:p>
          <a:p>
            <a:pPr algn="l">
              <a:defRPr sz="2800">
                <a:solidFill>
                  <a:srgbClr val="FFFFFF"/>
                </a:solidFill>
              </a:defRPr>
            </a:pPr>
            <a:r>
              <a:t>1. 成本</a:t>
            </a:r>
          </a:p>
          <a:p>
            <a:pPr algn="l">
              <a:defRPr sz="2800">
                <a:solidFill>
                  <a:srgbClr val="FFFFFF"/>
                </a:solidFill>
              </a:defRPr>
            </a:pPr>
            <a:r>
              <a:t>2. 数据敏感</a:t>
            </a:r>
          </a:p>
          <a:p>
            <a:pPr algn="l">
              <a:defRPr sz="2800">
                <a:solidFill>
                  <a:srgbClr val="FFFFFF"/>
                </a:solidFill>
              </a:defRPr>
            </a:pPr>
            <a:r>
              <a:t>3. 别的产品定制化空间小，对接麻烦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圆角矩形"/>
          <p:cNvSpPr/>
          <p:nvPr/>
        </p:nvSpPr>
        <p:spPr>
          <a:xfrm>
            <a:off x="3312595" y="8377409"/>
            <a:ext cx="3032502" cy="1663555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1">
                  <a:lumOff val="16847"/>
                  <a:alpha val="77181"/>
                </a:schemeClr>
              </a:gs>
              <a:gs pos="100000">
                <a:schemeClr val="accent1">
                  <a:lumOff val="-13575"/>
                  <a:alpha val="77181"/>
                </a:schemeClr>
              </a:gs>
            </a:gsLst>
          </a:gra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产品介绍"/>
          <p:cNvSpPr txBox="1"/>
          <p:nvPr/>
        </p:nvSpPr>
        <p:spPr>
          <a:xfrm>
            <a:off x="1645415" y="691938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产品介绍</a:t>
            </a:r>
          </a:p>
        </p:txBody>
      </p:sp>
      <p:sp>
        <p:nvSpPr>
          <p:cNvPr id="193" name="Prism"/>
          <p:cNvSpPr txBox="1"/>
          <p:nvPr>
            <p:ph type="title"/>
          </p:nvPr>
        </p:nvSpPr>
        <p:spPr>
          <a:xfrm>
            <a:off x="2348986" y="2134671"/>
            <a:ext cx="4849487" cy="2617410"/>
          </a:xfrm>
          <a:prstGeom prst="rect">
            <a:avLst/>
          </a:prstGeom>
        </p:spPr>
        <p:txBody>
          <a:bodyPr/>
          <a:lstStyle>
            <a:lvl1pPr>
              <a:defRPr spc="600" sz="12000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88900" dist="127000" dir="18900000">
                    <a:srgbClr val="000000"/>
                  </a:outerShdw>
                </a:effectLst>
              </a:defRPr>
            </a:lvl1pPr>
          </a:lstStyle>
          <a:p>
            <a:pPr/>
            <a:r>
              <a:t>Prism</a:t>
            </a:r>
          </a:p>
        </p:txBody>
      </p:sp>
      <p:sp>
        <p:nvSpPr>
          <p:cNvPr id="194" name="全渠道前端大数据监控平台，提供前端埋点SDK；接口错误、页面错误、接口性能页面性能，…"/>
          <p:cNvSpPr txBox="1"/>
          <p:nvPr/>
        </p:nvSpPr>
        <p:spPr>
          <a:xfrm>
            <a:off x="8223880" y="3986374"/>
            <a:ext cx="12155550" cy="1499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2300">
                <a:solidFill>
                  <a:srgbClr val="FFFFFF"/>
                </a:solidFill>
              </a:defRPr>
            </a:pPr>
            <a:r>
              <a:t>全渠道前端大数据监控平台，提供前端埋点SDK；接口错误、页面错误、接口性能页面性能，</a:t>
            </a:r>
          </a:p>
          <a:p>
            <a:pPr algn="l">
              <a:lnSpc>
                <a:spcPct val="120000"/>
              </a:lnSpc>
              <a:defRPr sz="2300">
                <a:solidFill>
                  <a:srgbClr val="FFFFFF"/>
                </a:solidFill>
              </a:defRPr>
            </a:pPr>
            <a:r>
              <a:t>包括点击量、机型、版本、网络状态等40+个指标查询；提供哨兵报警服务，第一时间捕捉线上bug；提供测试流量回放、A/B 实验报告等数据输出能力；服务于各个开发角色。</a:t>
            </a:r>
          </a:p>
        </p:txBody>
      </p:sp>
      <p:sp>
        <p:nvSpPr>
          <p:cNvPr id="195" name="棱镜"/>
          <p:cNvSpPr txBox="1"/>
          <p:nvPr/>
        </p:nvSpPr>
        <p:spPr>
          <a:xfrm>
            <a:off x="2463417" y="4425082"/>
            <a:ext cx="8509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棱镜</a:t>
            </a:r>
          </a:p>
        </p:txBody>
      </p:sp>
      <p:sp>
        <p:nvSpPr>
          <p:cNvPr id="196" name="服务上线 2 年+…"/>
          <p:cNvSpPr txBox="1"/>
          <p:nvPr/>
        </p:nvSpPr>
        <p:spPr>
          <a:xfrm>
            <a:off x="3862439" y="8516846"/>
            <a:ext cx="1932814" cy="138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1900">
                <a:solidFill>
                  <a:srgbClr val="FFFFFF"/>
                </a:solidFill>
              </a:defRPr>
            </a:pPr>
            <a:r>
              <a:t>服务上线 </a:t>
            </a:r>
            <a:r>
              <a:rPr sz="3500">
                <a:solidFill>
                  <a:srgbClr val="A0FEFF"/>
                </a:solidFill>
              </a:rPr>
              <a:t>2</a:t>
            </a:r>
            <a:r>
              <a:rPr sz="3500"/>
              <a:t> </a:t>
            </a:r>
            <a:r>
              <a:t>年+</a:t>
            </a:r>
          </a:p>
          <a:p>
            <a:pPr algn="l">
              <a:lnSpc>
                <a:spcPct val="150000"/>
              </a:lnSpc>
              <a:defRPr sz="1900">
                <a:solidFill>
                  <a:srgbClr val="FFFFFF"/>
                </a:solidFill>
              </a:defRPr>
            </a:pPr>
            <a:r>
              <a:rPr sz="3500">
                <a:solidFill>
                  <a:srgbClr val="DAFA73"/>
                </a:solidFill>
              </a:rPr>
              <a:t>4</a:t>
            </a:r>
            <a:r>
              <a:rPr sz="3500"/>
              <a:t> </a:t>
            </a:r>
            <a:r>
              <a:t>个大版本迭代</a:t>
            </a:r>
          </a:p>
        </p:txBody>
      </p:sp>
      <p:sp>
        <p:nvSpPr>
          <p:cNvPr id="197" name="圆角矩形"/>
          <p:cNvSpPr/>
          <p:nvPr/>
        </p:nvSpPr>
        <p:spPr>
          <a:xfrm>
            <a:off x="7489429" y="8377409"/>
            <a:ext cx="3032502" cy="1663555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1">
                  <a:lumOff val="16847"/>
                  <a:alpha val="77181"/>
                </a:schemeClr>
              </a:gs>
              <a:gs pos="100000">
                <a:schemeClr val="accent1">
                  <a:lumOff val="-13575"/>
                  <a:alpha val="77181"/>
                </a:schemeClr>
              </a:gs>
            </a:gsLst>
          </a:gra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接入 120 +前端项目…"/>
          <p:cNvSpPr txBox="1"/>
          <p:nvPr/>
        </p:nvSpPr>
        <p:spPr>
          <a:xfrm>
            <a:off x="7792298" y="8605872"/>
            <a:ext cx="2638960" cy="1206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1900">
                <a:solidFill>
                  <a:srgbClr val="FFFFFF"/>
                </a:solidFill>
              </a:defRPr>
            </a:pPr>
            <a:r>
              <a:t>接入 </a:t>
            </a:r>
            <a:r>
              <a:rPr sz="3500">
                <a:solidFill>
                  <a:srgbClr val="9FB5E7"/>
                </a:solidFill>
              </a:rPr>
              <a:t>120</a:t>
            </a:r>
            <a:r>
              <a:rPr sz="3500"/>
              <a:t> </a:t>
            </a:r>
            <a:r>
              <a:t>+前端项目</a:t>
            </a:r>
          </a:p>
          <a:p>
            <a:pPr algn="l">
              <a:lnSpc>
                <a:spcPct val="150000"/>
              </a:lnSpc>
              <a:defRPr sz="1900">
                <a:solidFill>
                  <a:srgbClr val="FFFFFF"/>
                </a:solidFill>
              </a:defRPr>
            </a:pPr>
            <a:r>
              <a:t>实时监控报警</a:t>
            </a:r>
          </a:p>
        </p:txBody>
      </p:sp>
      <p:sp>
        <p:nvSpPr>
          <p:cNvPr id="199" name="圆角矩形"/>
          <p:cNvSpPr/>
          <p:nvPr/>
        </p:nvSpPr>
        <p:spPr>
          <a:xfrm>
            <a:off x="11666263" y="8377409"/>
            <a:ext cx="3032502" cy="1663555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1">
                  <a:lumOff val="16847"/>
                  <a:alpha val="77181"/>
                </a:schemeClr>
              </a:gs>
              <a:gs pos="100000">
                <a:schemeClr val="accent1">
                  <a:lumOff val="-13575"/>
                  <a:alpha val="77181"/>
                </a:schemeClr>
              </a:gs>
            </a:gsLst>
          </a:gra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日均 30 亿明细数据…"/>
          <p:cNvSpPr txBox="1"/>
          <p:nvPr/>
        </p:nvSpPr>
        <p:spPr>
          <a:xfrm>
            <a:off x="11969132" y="8605872"/>
            <a:ext cx="2488338" cy="1206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1900">
                <a:solidFill>
                  <a:srgbClr val="FFFFFF"/>
                </a:solidFill>
              </a:defRPr>
            </a:pPr>
            <a:r>
              <a:t>日均 </a:t>
            </a:r>
            <a:r>
              <a:rPr sz="3500">
                <a:solidFill>
                  <a:srgbClr val="17B1AE"/>
                </a:solidFill>
              </a:rPr>
              <a:t>30</a:t>
            </a:r>
            <a:r>
              <a:rPr sz="3500"/>
              <a:t> </a:t>
            </a:r>
            <a:r>
              <a:t>亿明细数据</a:t>
            </a:r>
          </a:p>
          <a:p>
            <a:pPr algn="l">
              <a:lnSpc>
                <a:spcPct val="150000"/>
              </a:lnSpc>
              <a:defRPr sz="1900">
                <a:solidFill>
                  <a:srgbClr val="FFFFFF"/>
                </a:solidFill>
              </a:defRPr>
            </a:pPr>
            <a:r>
              <a:t>秒级延时清洗</a:t>
            </a:r>
          </a:p>
        </p:txBody>
      </p:sp>
      <p:sp>
        <p:nvSpPr>
          <p:cNvPr id="201" name="圆角矩形"/>
          <p:cNvSpPr/>
          <p:nvPr/>
        </p:nvSpPr>
        <p:spPr>
          <a:xfrm>
            <a:off x="15843098" y="8377409"/>
            <a:ext cx="4009735" cy="1663555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1">
                  <a:lumOff val="16847"/>
                  <a:alpha val="77181"/>
                </a:schemeClr>
              </a:gs>
              <a:gs pos="100000">
                <a:schemeClr val="accent1">
                  <a:lumOff val="-13575"/>
                  <a:alpha val="77181"/>
                </a:schemeClr>
              </a:gs>
            </a:gsLst>
          </a:gra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提供 40 +个指标数据…"/>
          <p:cNvSpPr txBox="1"/>
          <p:nvPr/>
        </p:nvSpPr>
        <p:spPr>
          <a:xfrm>
            <a:off x="16145966" y="8605872"/>
            <a:ext cx="3492501" cy="1206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1900">
                <a:solidFill>
                  <a:srgbClr val="FFFFFF"/>
                </a:solidFill>
              </a:defRPr>
            </a:pPr>
            <a:r>
              <a:t>提供 </a:t>
            </a:r>
            <a:r>
              <a:rPr sz="3500">
                <a:solidFill>
                  <a:schemeClr val="accent4">
                    <a:hueOff val="-476017"/>
                    <a:lumOff val="-10042"/>
                  </a:schemeClr>
                </a:solidFill>
              </a:rPr>
              <a:t>40</a:t>
            </a:r>
            <a:r>
              <a:rPr sz="3500"/>
              <a:t> </a:t>
            </a:r>
            <a:r>
              <a:t>+个指标数据</a:t>
            </a:r>
          </a:p>
          <a:p>
            <a:pPr algn="l">
              <a:lnSpc>
                <a:spcPct val="150000"/>
              </a:lnSpc>
              <a:defRPr sz="1900">
                <a:solidFill>
                  <a:srgbClr val="FFFFFF"/>
                </a:solidFill>
              </a:defRPr>
            </a:pPr>
            <a:r>
              <a:t>包括错误、性能、自定义事件等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2.搭建过程"/>
          <p:cNvSpPr txBox="1"/>
          <p:nvPr>
            <p:ph type="ctrTitle"/>
          </p:nvPr>
        </p:nvSpPr>
        <p:spPr>
          <a:xfrm>
            <a:off x="-44474" y="5135616"/>
            <a:ext cx="24472948" cy="2087576"/>
          </a:xfrm>
          <a:prstGeom prst="rect">
            <a:avLst/>
          </a:prstGeom>
        </p:spPr>
        <p:txBody>
          <a:bodyPr anchor="ctr"/>
          <a:lstStyle>
            <a:lvl1pPr algn="ctr">
              <a:defRPr spc="-180" sz="9000"/>
            </a:lvl1pPr>
          </a:lstStyle>
          <a:p>
            <a:pPr/>
            <a:r>
              <a:t>2.搭建过程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论搭建一个前端监控系统需要几步？"/>
          <p:cNvSpPr txBox="1"/>
          <p:nvPr/>
        </p:nvSpPr>
        <p:spPr>
          <a:xfrm>
            <a:off x="1498268" y="1921601"/>
            <a:ext cx="518384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论搭建一个前端监控系统需要几步？</a:t>
            </a:r>
          </a:p>
        </p:txBody>
      </p:sp>
      <p:pic>
        <p:nvPicPr>
          <p:cNvPr id="207" name="大致功能.png" descr="大致功能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1201" y="5134661"/>
            <a:ext cx="15801233" cy="3446678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搭建步骤"/>
          <p:cNvSpPr txBox="1"/>
          <p:nvPr/>
        </p:nvSpPr>
        <p:spPr>
          <a:xfrm>
            <a:off x="1645415" y="691938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搭建步骤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所有对于我们而言，什么是有用的数据？"/>
          <p:cNvSpPr txBox="1"/>
          <p:nvPr/>
        </p:nvSpPr>
        <p:spPr>
          <a:xfrm>
            <a:off x="1333321" y="1840989"/>
            <a:ext cx="697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所有对于我们而言，什么是有用的数据？</a:t>
            </a:r>
          </a:p>
        </p:txBody>
      </p:sp>
      <p:sp>
        <p:nvSpPr>
          <p:cNvPr id="212" name="矩形"/>
          <p:cNvSpPr/>
          <p:nvPr/>
        </p:nvSpPr>
        <p:spPr>
          <a:xfrm>
            <a:off x="1269081" y="632041"/>
            <a:ext cx="108847" cy="67859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对数据的思考"/>
          <p:cNvSpPr txBox="1"/>
          <p:nvPr/>
        </p:nvSpPr>
        <p:spPr>
          <a:xfrm>
            <a:off x="1621698" y="691938"/>
            <a:ext cx="201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对数据的思考</a:t>
            </a:r>
          </a:p>
        </p:txBody>
      </p:sp>
      <p:sp>
        <p:nvSpPr>
          <p:cNvPr id="214" name="圆形"/>
          <p:cNvSpPr/>
          <p:nvPr/>
        </p:nvSpPr>
        <p:spPr>
          <a:xfrm>
            <a:off x="1608999" y="4811107"/>
            <a:ext cx="2740700" cy="2740699"/>
          </a:xfrm>
          <a:prstGeom prst="ellipse">
            <a:avLst/>
          </a:prstGeom>
          <a:solidFill>
            <a:srgbClr val="060606">
              <a:alpha val="2425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5" name="产品说"/>
          <p:cNvSpPr/>
          <p:nvPr/>
        </p:nvSpPr>
        <p:spPr>
          <a:xfrm>
            <a:off x="2258414" y="4218083"/>
            <a:ext cx="1441871" cy="1441871"/>
          </a:xfrm>
          <a:prstGeom prst="ellipse">
            <a:avLst/>
          </a:prstGeom>
          <a:solidFill>
            <a:srgbClr val="FFAC4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产品说</a:t>
            </a:r>
          </a:p>
        </p:txBody>
      </p:sp>
      <p:sp>
        <p:nvSpPr>
          <p:cNvPr id="216" name="网站的PV…"/>
          <p:cNvSpPr txBox="1"/>
          <p:nvPr/>
        </p:nvSpPr>
        <p:spPr>
          <a:xfrm>
            <a:off x="2084037" y="5875025"/>
            <a:ext cx="1790625" cy="116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网站的PV</a:t>
            </a:r>
          </a:p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UV、广告浏览量</a:t>
            </a:r>
          </a:p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…</a:t>
            </a:r>
          </a:p>
        </p:txBody>
      </p:sp>
      <p:sp>
        <p:nvSpPr>
          <p:cNvPr id="217" name="圆形"/>
          <p:cNvSpPr/>
          <p:nvPr/>
        </p:nvSpPr>
        <p:spPr>
          <a:xfrm>
            <a:off x="5742008" y="4814779"/>
            <a:ext cx="2740699" cy="2740700"/>
          </a:xfrm>
          <a:prstGeom prst="ellipse">
            <a:avLst/>
          </a:prstGeom>
          <a:solidFill>
            <a:srgbClr val="060606">
              <a:alpha val="2425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测试说"/>
          <p:cNvSpPr/>
          <p:nvPr/>
        </p:nvSpPr>
        <p:spPr>
          <a:xfrm>
            <a:off x="6391422" y="4221755"/>
            <a:ext cx="1441871" cy="1441871"/>
          </a:xfrm>
          <a:prstGeom prst="ellipse">
            <a:avLst/>
          </a:prstGeom>
          <a:solidFill>
            <a:srgbClr val="3BD5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测试说</a:t>
            </a:r>
          </a:p>
        </p:txBody>
      </p:sp>
      <p:sp>
        <p:nvSpPr>
          <p:cNvPr id="219" name="接口流量、错误分类…"/>
          <p:cNvSpPr txBox="1"/>
          <p:nvPr/>
        </p:nvSpPr>
        <p:spPr>
          <a:xfrm>
            <a:off x="6026507" y="5910728"/>
            <a:ext cx="2171701" cy="1149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接口流量、错误分类</a:t>
            </a:r>
          </a:p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错误占比、错误机型</a:t>
            </a:r>
          </a:p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…</a:t>
            </a:r>
          </a:p>
        </p:txBody>
      </p:sp>
      <p:sp>
        <p:nvSpPr>
          <p:cNvPr id="220" name="圆形"/>
          <p:cNvSpPr/>
          <p:nvPr/>
        </p:nvSpPr>
        <p:spPr>
          <a:xfrm>
            <a:off x="9875016" y="4814932"/>
            <a:ext cx="2740700" cy="2740699"/>
          </a:xfrm>
          <a:prstGeom prst="ellipse">
            <a:avLst/>
          </a:prstGeom>
          <a:solidFill>
            <a:srgbClr val="060606">
              <a:alpha val="2425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后端说"/>
          <p:cNvSpPr/>
          <p:nvPr/>
        </p:nvSpPr>
        <p:spPr>
          <a:xfrm>
            <a:off x="10524431" y="4221908"/>
            <a:ext cx="1441870" cy="1441871"/>
          </a:xfrm>
          <a:prstGeom prst="ellipse">
            <a:avLst/>
          </a:prstGeom>
          <a:solidFill>
            <a:srgbClr val="33D88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后端说</a:t>
            </a:r>
          </a:p>
        </p:txBody>
      </p:sp>
      <p:sp>
        <p:nvSpPr>
          <p:cNvPr id="222" name="接口性能…"/>
          <p:cNvSpPr txBox="1"/>
          <p:nvPr/>
        </p:nvSpPr>
        <p:spPr>
          <a:xfrm>
            <a:off x="10616715" y="5821981"/>
            <a:ext cx="1257301" cy="1149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接口性能</a:t>
            </a:r>
          </a:p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接口错误率</a:t>
            </a:r>
          </a:p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…</a:t>
            </a:r>
          </a:p>
        </p:txBody>
      </p:sp>
      <p:sp>
        <p:nvSpPr>
          <p:cNvPr id="223" name="圆形"/>
          <p:cNvSpPr/>
          <p:nvPr/>
        </p:nvSpPr>
        <p:spPr>
          <a:xfrm>
            <a:off x="14008025" y="4816768"/>
            <a:ext cx="2740700" cy="2740699"/>
          </a:xfrm>
          <a:prstGeom prst="ellipse">
            <a:avLst/>
          </a:prstGeom>
          <a:solidFill>
            <a:srgbClr val="060606">
              <a:alpha val="2425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4" name="前端说"/>
          <p:cNvSpPr/>
          <p:nvPr/>
        </p:nvSpPr>
        <p:spPr>
          <a:xfrm>
            <a:off x="14657440" y="4223744"/>
            <a:ext cx="1441870" cy="1441871"/>
          </a:xfrm>
          <a:prstGeom prst="ellipse">
            <a:avLst/>
          </a:prstGeom>
          <a:solidFill>
            <a:srgbClr val="1E7E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前端说</a:t>
            </a:r>
          </a:p>
        </p:txBody>
      </p:sp>
      <p:sp>
        <p:nvSpPr>
          <p:cNvPr id="225" name="页面性能…"/>
          <p:cNvSpPr txBox="1"/>
          <p:nvPr/>
        </p:nvSpPr>
        <p:spPr>
          <a:xfrm>
            <a:off x="14749724" y="5773017"/>
            <a:ext cx="1257301" cy="1149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页面性能</a:t>
            </a:r>
          </a:p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页面错误率</a:t>
            </a:r>
          </a:p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…</a:t>
            </a:r>
          </a:p>
        </p:txBody>
      </p:sp>
      <p:sp>
        <p:nvSpPr>
          <p:cNvPr id="226" name="圆形"/>
          <p:cNvSpPr/>
          <p:nvPr/>
        </p:nvSpPr>
        <p:spPr>
          <a:xfrm>
            <a:off x="18141033" y="4811310"/>
            <a:ext cx="2740700" cy="2740699"/>
          </a:xfrm>
          <a:prstGeom prst="ellipse">
            <a:avLst/>
          </a:prstGeom>
          <a:solidFill>
            <a:srgbClr val="060606">
              <a:alpha val="2425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" name="老板说"/>
          <p:cNvSpPr/>
          <p:nvPr/>
        </p:nvSpPr>
        <p:spPr>
          <a:xfrm>
            <a:off x="18790448" y="4218286"/>
            <a:ext cx="1441870" cy="1441871"/>
          </a:xfrm>
          <a:prstGeom prst="ellipse">
            <a:avLst/>
          </a:prstGeom>
          <a:solidFill>
            <a:srgbClr val="EA4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老板说</a:t>
            </a:r>
          </a:p>
        </p:txBody>
      </p:sp>
      <p:sp>
        <p:nvSpPr>
          <p:cNvPr id="228" name="我只想看今天赚…"/>
          <p:cNvSpPr txBox="1"/>
          <p:nvPr/>
        </p:nvSpPr>
        <p:spPr>
          <a:xfrm>
            <a:off x="18703197" y="5830370"/>
            <a:ext cx="17145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我只想看今天赚</a:t>
            </a:r>
          </a:p>
          <a:p>
            <a:pPr defTabSz="825500">
              <a:lnSpc>
                <a:spcPct val="120000"/>
              </a:lnSpc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了多少钱！</a:t>
            </a:r>
          </a:p>
        </p:txBody>
      </p:sp>
      <p:sp>
        <p:nvSpPr>
          <p:cNvPr id="229" name="所以，有没有一种可能，用一份数据源完成绝大部分数据需求？"/>
          <p:cNvSpPr txBox="1"/>
          <p:nvPr/>
        </p:nvSpPr>
        <p:spPr>
          <a:xfrm>
            <a:off x="5707323" y="9283238"/>
            <a:ext cx="1078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所以，有没有一种可能，用一份数据源完成绝大部分数据需求？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